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2" d="100"/>
          <a:sy n="62" d="100"/>
        </p:scale>
        <p:origin x="1080" y="7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1C5663E-42DF-4C57-BD21-FCCEB5B73B1E}" type="datetimeFigureOut">
              <a:rPr lang="en-US" smtClean="0"/>
              <a:t>9/30/2021</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AFD76C9-DBB6-4B10-A01B-7081995EE080}" type="slidenum">
              <a:rPr lang="en-US" smtClean="0"/>
              <a:t>‹#›</a:t>
            </a:fld>
            <a:endParaRPr lang="en-US"/>
          </a:p>
        </p:txBody>
      </p:sp>
    </p:spTree>
    <p:extLst>
      <p:ext uri="{BB962C8B-B14F-4D97-AF65-F5344CB8AC3E}">
        <p14:creationId xmlns:p14="http://schemas.microsoft.com/office/powerpoint/2010/main" val="141505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D76C9-DBB6-4B10-A01B-7081995EE080}" type="slidenum">
              <a:rPr lang="en-US" smtClean="0"/>
              <a:t>1</a:t>
            </a:fld>
            <a:endParaRPr lang="en-US"/>
          </a:p>
        </p:txBody>
      </p:sp>
    </p:spTree>
    <p:extLst>
      <p:ext uri="{BB962C8B-B14F-4D97-AF65-F5344CB8AC3E}">
        <p14:creationId xmlns:p14="http://schemas.microsoft.com/office/powerpoint/2010/main" val="291904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E5E4FF37-5475-4989-811E-3324CE8876A8}" type="datetimeFigureOut">
              <a:rPr lang="en-US" smtClean="0"/>
              <a:t>9/30/2021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5195523-8037-496F-BEC3-319257DEFE8F}" type="slidenum">
              <a:rPr lang="en-US" smtClean="0"/>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E4FF37-5475-4989-811E-3324CE8876A8}"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95523-8037-496F-BEC3-319257DEFE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E4FF37-5475-4989-811E-3324CE8876A8}"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95523-8037-496F-BEC3-319257DEFE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5E4FF37-5475-4989-811E-3324CE8876A8}"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95523-8037-496F-BEC3-319257DEFE8F}" type="slidenum">
              <a:rPr lang="en-US" smtClean="0"/>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5E4FF37-5475-4989-811E-3324CE8876A8}" type="datetimeFigureOut">
              <a:rPr lang="en-US" smtClean="0"/>
              <a:t>9/30/2021</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25195523-8037-496F-BEC3-319257DEFE8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5E4FF37-5475-4989-811E-3324CE8876A8}"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95523-8037-496F-BEC3-319257DEFE8F}" type="slidenum">
              <a:rPr lang="en-US" smtClean="0"/>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5E4FF37-5475-4989-811E-3324CE8876A8}" type="datetimeFigureOut">
              <a:rPr lang="en-US" smtClean="0"/>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95523-8037-496F-BEC3-319257DEFE8F}" type="slidenum">
              <a:rPr lang="en-US" smtClean="0"/>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5E4FF37-5475-4989-811E-3324CE8876A8}" type="datetimeFigureOut">
              <a:rPr lang="en-US" smtClean="0"/>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95523-8037-496F-BEC3-319257DEFE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4FF37-5475-4989-811E-3324CE8876A8}" type="datetimeFigureOut">
              <a:rPr lang="en-US" smtClean="0"/>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95523-8037-496F-BEC3-319257DEFE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5E4FF37-5475-4989-811E-3324CE8876A8}"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95523-8037-496F-BEC3-319257DEFE8F}" type="slidenum">
              <a:rPr lang="en-US" smtClean="0"/>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5E4FF37-5475-4989-811E-3324CE8876A8}" type="datetimeFigureOut">
              <a:rPr lang="en-US" smtClean="0"/>
              <a:t>9/30/2021</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25195523-8037-496F-BEC3-319257DEFE8F}" type="slidenum">
              <a:rPr lang="en-US" smtClean="0"/>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E5E4FF37-5475-4989-811E-3324CE8876A8}" type="datetimeFigureOut">
              <a:rPr lang="en-US" smtClean="0"/>
              <a:t>9/30/2021</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5195523-8037-496F-BEC3-319257DEFE8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ennmedicine.zoom.us/j/92493022344?pwd=b1NYU3VVaTFmUS9YdllDaEFGNmdSQT0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 y="304800"/>
            <a:ext cx="6553200" cy="1371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9" name="Rectangle 8"/>
          <p:cNvSpPr/>
          <p:nvPr/>
        </p:nvSpPr>
        <p:spPr>
          <a:xfrm>
            <a:off x="177799" y="4065324"/>
            <a:ext cx="6553200" cy="4495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 name="Subtitle 7"/>
          <p:cNvSpPr txBox="1">
            <a:spLocks noGrp="1"/>
          </p:cNvSpPr>
          <p:nvPr>
            <p:ph type="subTitle" idx="1"/>
          </p:nvPr>
        </p:nvSpPr>
        <p:spPr>
          <a:xfrm>
            <a:off x="152400" y="890816"/>
            <a:ext cx="6531429" cy="830997"/>
          </a:xfrm>
          <a:prstGeom prst="rect">
            <a:avLst/>
          </a:prstGeom>
          <a:noFill/>
        </p:spPr>
        <p:txBody>
          <a:bodyPr wrap="square" rtlCol="0">
            <a:spAutoFit/>
          </a:bodyPr>
          <a:lstStyle/>
          <a:p>
            <a:r>
              <a:rPr lang="en-US" sz="4800" b="1" dirty="0">
                <a:ln>
                  <a:solidFill>
                    <a:schemeClr val="bg1">
                      <a:lumMod val="95000"/>
                    </a:schemeClr>
                  </a:solidFill>
                </a:ln>
                <a:effectLst>
                  <a:outerShdw blurRad="38100" dist="38100" dir="2700000" algn="tl">
                    <a:srgbClr val="000000">
                      <a:alpha val="43137"/>
                    </a:srgbClr>
                  </a:outerShdw>
                </a:effectLst>
              </a:rPr>
              <a:t>Research Seminar</a:t>
            </a:r>
          </a:p>
        </p:txBody>
      </p:sp>
      <p:sp>
        <p:nvSpPr>
          <p:cNvPr id="10" name="TextBox 9"/>
          <p:cNvSpPr txBox="1"/>
          <p:nvPr/>
        </p:nvSpPr>
        <p:spPr>
          <a:xfrm>
            <a:off x="174171" y="1638300"/>
            <a:ext cx="6400800" cy="3262432"/>
          </a:xfrm>
          <a:prstGeom prst="rect">
            <a:avLst/>
          </a:prstGeom>
          <a:noFill/>
        </p:spPr>
        <p:txBody>
          <a:bodyPr wrap="square" rtlCol="0">
            <a:spAutoFit/>
          </a:bodyPr>
          <a:lstStyle/>
          <a:p>
            <a:endParaRPr lang="en-US" dirty="0">
              <a:solidFill>
                <a:schemeClr val="bg1"/>
              </a:solidFill>
              <a:latin typeface="Arial" panose="020B0604020202020204" pitchFamily="34" charset="0"/>
              <a:ea typeface="Times New Roman"/>
              <a:cs typeface="Arial" panose="020B0604020202020204" pitchFamily="34" charset="0"/>
            </a:endParaRPr>
          </a:p>
          <a:p>
            <a:r>
              <a:rPr lang="en-US" sz="2800" b="1" dirty="0">
                <a:solidFill>
                  <a:schemeClr val="bg1"/>
                </a:solidFill>
                <a:effectLst/>
                <a:latin typeface="Arial" panose="020B0604020202020204" pitchFamily="34" charset="0"/>
                <a:ea typeface="Times New Roman"/>
                <a:cs typeface="Arial" panose="020B0604020202020204" pitchFamily="34" charset="0"/>
              </a:rPr>
              <a:t>12:00 </a:t>
            </a:r>
            <a:r>
              <a:rPr lang="en-US" sz="2800" b="1" dirty="0">
                <a:solidFill>
                  <a:schemeClr val="bg1"/>
                </a:solidFill>
                <a:latin typeface="Arial" panose="020B0604020202020204" pitchFamily="34" charset="0"/>
                <a:ea typeface="Times New Roman"/>
                <a:cs typeface="Arial" panose="020B0604020202020204" pitchFamily="34" charset="0"/>
              </a:rPr>
              <a:t>P</a:t>
            </a:r>
            <a:r>
              <a:rPr lang="en-US" sz="2800" b="1" dirty="0">
                <a:solidFill>
                  <a:schemeClr val="bg1"/>
                </a:solidFill>
                <a:effectLst/>
                <a:latin typeface="Arial" panose="020B0604020202020204" pitchFamily="34" charset="0"/>
                <a:ea typeface="Times New Roman"/>
                <a:cs typeface="Arial" panose="020B0604020202020204" pitchFamily="34" charset="0"/>
              </a:rPr>
              <a:t>M – 1:00 PM</a:t>
            </a:r>
            <a:br>
              <a:rPr lang="en-US" sz="2800" b="1" dirty="0">
                <a:solidFill>
                  <a:schemeClr val="bg1"/>
                </a:solidFill>
                <a:effectLst/>
                <a:latin typeface="Arial" panose="020B0604020202020204" pitchFamily="34" charset="0"/>
                <a:ea typeface="Times New Roman"/>
                <a:cs typeface="Arial" panose="020B0604020202020204" pitchFamily="34" charset="0"/>
              </a:rPr>
            </a:br>
            <a:br>
              <a:rPr lang="en-US" sz="2800" b="1" dirty="0">
                <a:solidFill>
                  <a:schemeClr val="bg1"/>
                </a:solidFill>
                <a:latin typeface="Arial" panose="020B0604020202020204" pitchFamily="34" charset="0"/>
                <a:ea typeface="Times New Roman"/>
                <a:cs typeface="Arial" panose="020B0604020202020204" pitchFamily="34" charset="0"/>
              </a:rPr>
            </a:br>
            <a:r>
              <a:rPr lang="en-US" sz="2800" b="1" dirty="0">
                <a:solidFill>
                  <a:schemeClr val="bg1"/>
                </a:solidFill>
                <a:latin typeface="Arial" panose="020B0604020202020204" pitchFamily="34" charset="0"/>
                <a:ea typeface="Times New Roman"/>
                <a:cs typeface="Arial" panose="020B0604020202020204" pitchFamily="34" charset="0"/>
              </a:rPr>
              <a:t>October 14, 2021</a:t>
            </a:r>
            <a:endParaRPr lang="en-US" sz="2000" dirty="0">
              <a:solidFill>
                <a:schemeClr val="bg1"/>
              </a:solidFill>
              <a:latin typeface="Arial" panose="020B0604020202020204" pitchFamily="34" charset="0"/>
              <a:ea typeface="Times New Roman"/>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lang="en-US" sz="1600" b="1" dirty="0">
                <a:solidFill>
                  <a:srgbClr val="0070C0"/>
                </a:solidFill>
                <a:effectLst/>
                <a:latin typeface="Arial" panose="020B0604020202020204" pitchFamily="34" charset="0"/>
                <a:ea typeface="Times New Roman"/>
                <a:cs typeface="Arial" panose="020B0604020202020204" pitchFamily="34" charset="0"/>
              </a:rPr>
            </a:br>
            <a:r>
              <a:rPr kumimoji="0" lang="en-US" altLang="en-US" sz="1600" b="1" i="0" u="none" strike="noStrike" cap="none" normalizeH="0" baseline="0" dirty="0">
                <a:ln>
                  <a:noFill/>
                </a:ln>
                <a:solidFill>
                  <a:srgbClr val="002060"/>
                </a:solidFill>
                <a:effectLst/>
                <a:latin typeface="Arial" panose="020B0604020202020204" pitchFamily="34" charset="0"/>
                <a:hlinkClick r:id="rId3">
                  <a:extLst>
                    <a:ext uri="{A12FA001-AC4F-418D-AE19-62706E023703}">
                      <ahyp:hlinkClr xmlns:ahyp="http://schemas.microsoft.com/office/drawing/2018/hyperlinkcolor" val="tx"/>
                    </a:ext>
                  </a:extLst>
                </a:hlinkClick>
              </a:rPr>
              <a:t>https://pennmedicine.zoom.us/j/92493022344?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rgbClr val="002060"/>
                </a:solidFill>
                <a:effectLst/>
                <a:latin typeface="Arial" panose="020B0604020202020204" pitchFamily="34" charset="0"/>
                <a:hlinkClick r:id="rId3">
                  <a:extLst>
                    <a:ext uri="{A12FA001-AC4F-418D-AE19-62706E023703}">
                      <ahyp:hlinkClr xmlns:ahyp="http://schemas.microsoft.com/office/drawing/2018/hyperlinkcolor" val="tx"/>
                    </a:ext>
                  </a:extLst>
                </a:hlinkClick>
              </a:rPr>
              <a:t>pwd</a:t>
            </a:r>
            <a:r>
              <a:rPr kumimoji="0" lang="en-US" altLang="en-US" sz="1600" b="1" i="0" u="none" strike="noStrike" cap="none" normalizeH="0" baseline="0" dirty="0">
                <a:ln>
                  <a:noFill/>
                </a:ln>
                <a:solidFill>
                  <a:srgbClr val="002060"/>
                </a:solidFill>
                <a:effectLst/>
                <a:latin typeface="Arial" panose="020B0604020202020204" pitchFamily="34" charset="0"/>
                <a:hlinkClick r:id="rId3">
                  <a:extLst>
                    <a:ext uri="{A12FA001-AC4F-418D-AE19-62706E023703}">
                      <ahyp:hlinkClr xmlns:ahyp="http://schemas.microsoft.com/office/drawing/2018/hyperlinkcolor" val="tx"/>
                    </a:ext>
                  </a:extLst>
                </a:hlinkClick>
              </a:rPr>
              <a:t>=b1NYU3VVaTFmUS9YdllDaEFGNmdSQT09</a:t>
            </a:r>
            <a:endParaRPr kumimoji="0" lang="en-US" altLang="en-US" sz="1600" b="1" i="0" u="none" strike="noStrike" cap="none" normalizeH="0" baseline="0" dirty="0">
              <a:ln>
                <a:noFill/>
              </a:ln>
              <a:solidFill>
                <a:srgbClr val="002060"/>
              </a:solidFill>
              <a:effectLst/>
              <a:latin typeface="Arial" panose="020B0604020202020204" pitchFamily="34" charset="0"/>
            </a:endParaRPr>
          </a:p>
          <a:p>
            <a:endParaRPr lang="en-US" sz="2000" b="1" u="sng" dirty="0">
              <a:solidFill>
                <a:srgbClr val="0070C0"/>
              </a:solidFill>
            </a:endParaRPr>
          </a:p>
          <a:p>
            <a:r>
              <a:rPr lang="en-US" dirty="0">
                <a:solidFill>
                  <a:schemeClr val="bg1"/>
                </a:solidFill>
                <a:effectLst/>
                <a:latin typeface="Arial" panose="020B0604020202020204" pitchFamily="34" charset="0"/>
                <a:ea typeface="Times New Roman"/>
                <a:cs typeface="Arial" panose="020B0604020202020204" pitchFamily="34" charset="0"/>
              </a:rPr>
              <a:t> </a:t>
            </a:r>
            <a:br>
              <a:rPr lang="en-US" dirty="0">
                <a:solidFill>
                  <a:schemeClr val="bg1"/>
                </a:solidFill>
                <a:effectLst/>
                <a:latin typeface="Arial" panose="020B0604020202020204" pitchFamily="34" charset="0"/>
                <a:ea typeface="Times New Roman"/>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p:txBody>
      </p:sp>
      <p:sp>
        <p:nvSpPr>
          <p:cNvPr id="3" name="TextBox 2"/>
          <p:cNvSpPr txBox="1"/>
          <p:nvPr/>
        </p:nvSpPr>
        <p:spPr>
          <a:xfrm>
            <a:off x="141514" y="4543259"/>
            <a:ext cx="6553200" cy="1692771"/>
          </a:xfrm>
          <a:prstGeom prst="rect">
            <a:avLst/>
          </a:prstGeom>
          <a:noFill/>
        </p:spPr>
        <p:txBody>
          <a:bodyPr wrap="square" rtlCol="0">
            <a:spAutoFit/>
          </a:bodyPr>
          <a:lstStyle/>
          <a:p>
            <a:pPr algn="ctr"/>
            <a:r>
              <a:rPr lang="en-US" sz="3200" b="1" dirty="0">
                <a:solidFill>
                  <a:schemeClr val="accent1">
                    <a:lumMod val="75000"/>
                  </a:schemeClr>
                </a:solidFill>
              </a:rPr>
              <a:t>Tracey Simon, MD</a:t>
            </a:r>
          </a:p>
          <a:p>
            <a:pPr algn="ctr"/>
            <a:r>
              <a:rPr lang="en-US" sz="2400" dirty="0"/>
              <a:t>Assistant Professor</a:t>
            </a:r>
          </a:p>
          <a:p>
            <a:pPr algn="ctr"/>
            <a:r>
              <a:rPr lang="en-US" sz="2400" dirty="0"/>
              <a:t>Division of Gastroenterology</a:t>
            </a:r>
          </a:p>
          <a:p>
            <a:pPr algn="ctr"/>
            <a:r>
              <a:rPr lang="en-US" sz="2400" dirty="0"/>
              <a:t>Harvard Medical School</a:t>
            </a:r>
          </a:p>
        </p:txBody>
      </p:sp>
      <p:sp>
        <p:nvSpPr>
          <p:cNvPr id="4" name="TextBox 3"/>
          <p:cNvSpPr txBox="1"/>
          <p:nvPr/>
        </p:nvSpPr>
        <p:spPr>
          <a:xfrm>
            <a:off x="97970" y="6551592"/>
            <a:ext cx="6553201" cy="553998"/>
          </a:xfrm>
          <a:prstGeom prst="rect">
            <a:avLst/>
          </a:prstGeom>
          <a:noFill/>
        </p:spPr>
        <p:txBody>
          <a:bodyPr wrap="square" rtlCol="0">
            <a:spAutoFit/>
          </a:bodyPr>
          <a:lstStyle/>
          <a:p>
            <a:pPr algn="ctr"/>
            <a:r>
              <a:rPr lang="en-US" sz="3000" b="1" i="1" dirty="0"/>
              <a:t>“Novel HCC Prevention Strategies”</a:t>
            </a:r>
          </a:p>
        </p:txBody>
      </p:sp>
      <p:sp>
        <p:nvSpPr>
          <p:cNvPr id="12" name="TextBox 11"/>
          <p:cNvSpPr txBox="1"/>
          <p:nvPr/>
        </p:nvSpPr>
        <p:spPr>
          <a:xfrm>
            <a:off x="152400" y="8071431"/>
            <a:ext cx="6553200" cy="461665"/>
          </a:xfrm>
          <a:prstGeom prst="rect">
            <a:avLst/>
          </a:prstGeom>
          <a:noFill/>
        </p:spPr>
        <p:txBody>
          <a:bodyPr wrap="square" rtlCol="0">
            <a:spAutoFit/>
          </a:bodyPr>
          <a:lstStyle/>
          <a:p>
            <a:pPr algn="ctr"/>
            <a:r>
              <a:rPr lang="en-US" sz="1200" dirty="0"/>
              <a:t>Meeting starts promptly at 12:00 pm. Please be on time.  </a:t>
            </a:r>
          </a:p>
          <a:p>
            <a:pPr algn="ctr"/>
            <a:r>
              <a:rPr lang="en-US" sz="1200" dirty="0"/>
              <a:t>Everyone inside and outside of the division is welcome to attend.</a:t>
            </a:r>
          </a:p>
        </p:txBody>
      </p:sp>
      <p:sp>
        <p:nvSpPr>
          <p:cNvPr id="13" name="TextBox 12"/>
          <p:cNvSpPr txBox="1"/>
          <p:nvPr/>
        </p:nvSpPr>
        <p:spPr>
          <a:xfrm>
            <a:off x="1012371" y="8607764"/>
            <a:ext cx="4876800" cy="400110"/>
          </a:xfrm>
          <a:prstGeom prst="rect">
            <a:avLst/>
          </a:prstGeom>
          <a:noFill/>
        </p:spPr>
        <p:txBody>
          <a:bodyPr wrap="square" rtlCol="0">
            <a:spAutoFit/>
          </a:bodyPr>
          <a:lstStyle/>
          <a:p>
            <a:pPr algn="ctr"/>
            <a:r>
              <a:rPr lang="en-US" sz="1000" b="1" dirty="0">
                <a:latin typeface="+mj-lt"/>
              </a:rPr>
              <a:t>For more information, please visit our website. http://www.med.upenn.edu/gastro/</a:t>
            </a:r>
            <a:endParaRPr lang="en-US" sz="1100" dirty="0">
              <a:latin typeface="+mj-lt"/>
            </a:endParaRPr>
          </a:p>
        </p:txBody>
      </p:sp>
      <p:sp>
        <p:nvSpPr>
          <p:cNvPr id="6" name="TextBox 5"/>
          <p:cNvSpPr txBox="1"/>
          <p:nvPr/>
        </p:nvSpPr>
        <p:spPr>
          <a:xfrm>
            <a:off x="43542" y="382985"/>
            <a:ext cx="6531429" cy="923330"/>
          </a:xfrm>
          <a:prstGeom prst="rect">
            <a:avLst/>
          </a:prstGeom>
          <a:noFill/>
        </p:spPr>
        <p:txBody>
          <a:bodyPr wrap="square" rtlCol="0">
            <a:spAutoFit/>
          </a:bodyPr>
          <a:lstStyle/>
          <a:p>
            <a:pPr algn="ctr"/>
            <a:br>
              <a:rPr lang="en-US" dirty="0">
                <a:solidFill>
                  <a:schemeClr val="accent1">
                    <a:lumMod val="75000"/>
                  </a:schemeClr>
                </a:solidFill>
              </a:rPr>
            </a:br>
            <a:r>
              <a:rPr lang="en-US" dirty="0">
                <a:solidFill>
                  <a:schemeClr val="accent1">
                    <a:lumMod val="75000"/>
                  </a:schemeClr>
                </a:solidFill>
              </a:rPr>
              <a:t>NIDDK P30 Center for Molecular Studies in Digestive and Liver Diseases</a:t>
            </a:r>
          </a:p>
          <a:p>
            <a:endParaRPr lang="en-US" dirty="0"/>
          </a:p>
        </p:txBody>
      </p:sp>
      <p:pic>
        <p:nvPicPr>
          <p:cNvPr id="2" name="Picture 1">
            <a:extLst>
              <a:ext uri="{FF2B5EF4-FFF2-40B4-BE49-F238E27FC236}">
                <a16:creationId xmlns:a16="http://schemas.microsoft.com/office/drawing/2014/main" id="{8D65392A-30EF-4FAF-B32B-BD96192624A4}"/>
              </a:ext>
            </a:extLst>
          </p:cNvPr>
          <p:cNvPicPr>
            <a:picLocks noChangeAspect="1"/>
          </p:cNvPicPr>
          <p:nvPr/>
        </p:nvPicPr>
        <p:blipFill>
          <a:blip r:embed="rId4"/>
          <a:stretch>
            <a:fillRect/>
          </a:stretch>
        </p:blipFill>
        <p:spPr>
          <a:xfrm>
            <a:off x="4965984" y="2099040"/>
            <a:ext cx="1842322" cy="1842322"/>
          </a:xfrm>
          <a:prstGeom prst="rect">
            <a:avLst/>
          </a:prstGeom>
        </p:spPr>
      </p:pic>
    </p:spTree>
    <p:extLst>
      <p:ext uri="{BB962C8B-B14F-4D97-AF65-F5344CB8AC3E}">
        <p14:creationId xmlns:p14="http://schemas.microsoft.com/office/powerpoint/2010/main" val="157583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5214</TotalTime>
  <Words>107</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Book</vt:lpstr>
      <vt:lpstr>Perpetua</vt:lpstr>
      <vt:lpstr>Wingdings 2</vt:lpstr>
      <vt:lpstr>Equity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Joseph Barber is an Associate Director at the University of Pennsylvania's Career Services, serving graduate students and postdocs across disciplines. He has a PhD in animal behavior from the University of Oxford, has previously worked as a Research Fellow at Disney’s Animal Kingdom, and also teaches graduate students as an Adjunct Assistant Professor at Hunter College (CUNY). Dr. Barber enjoys thinking creatively to help people explore diverse career paths, and is always interested in hearing students and postdocs talk enthusiastically about their research.</dc:title>
  <dc:creator>Windows User</dc:creator>
  <cp:lastModifiedBy>Marielle Kent</cp:lastModifiedBy>
  <cp:revision>296</cp:revision>
  <cp:lastPrinted>2016-02-10T14:19:50Z</cp:lastPrinted>
  <dcterms:created xsi:type="dcterms:W3CDTF">2015-01-05T20:13:58Z</dcterms:created>
  <dcterms:modified xsi:type="dcterms:W3CDTF">2021-09-30T13:11:49Z</dcterms:modified>
</cp:coreProperties>
</file>